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8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4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702" y="56847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Algerian" panose="04020705040A02060702" pitchFamily="82" charset="0"/>
              </a:rPr>
              <a:t>Civil engineering branches &amp; scopes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lgerian" panose="04020705040A02060702" pitchFamily="82" charset="0"/>
              </a:rPr>
              <a:t>Title    -: Elements of civil engineering    </a:t>
            </a:r>
          </a:p>
          <a:p>
            <a:r>
              <a:rPr lang="en-US" sz="2800" dirty="0" smtClean="0">
                <a:latin typeface="Algerian" panose="04020705040A02060702" pitchFamily="82" charset="0"/>
              </a:rPr>
              <a:t>Name  -: Nilesh m Nandpal</a:t>
            </a:r>
          </a:p>
          <a:p>
            <a:pPr algn="l"/>
            <a:r>
              <a:rPr lang="en-US" sz="2800" dirty="0" smtClean="0">
                <a:latin typeface="Algerian" panose="04020705040A02060702" pitchFamily="82" charset="0"/>
              </a:rPr>
              <a:t>Dept   -: civil</a:t>
            </a:r>
          </a:p>
          <a:p>
            <a:pPr algn="l"/>
            <a:r>
              <a:rPr lang="en-US" sz="2800" dirty="0" smtClean="0">
                <a:latin typeface="Algerian" panose="04020705040A02060702" pitchFamily="82" charset="0"/>
              </a:rPr>
              <a:t>roll no -: 101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13932"/>
          <a:stretch/>
        </p:blipFill>
        <p:spPr>
          <a:xfrm>
            <a:off x="9149316" y="4441371"/>
            <a:ext cx="2704563" cy="21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91" y="237560"/>
            <a:ext cx="9368308" cy="82603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scope of civil engineering</a:t>
            </a:r>
            <a:endParaRPr lang="en-US" sz="40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091" y="1696644"/>
            <a:ext cx="7526630" cy="44045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The scope of civil engineering is two fold:</a:t>
            </a:r>
            <a:endParaRPr lang="en-US" sz="2400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{1} according to the fild of work area of services &amp; type of the structure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{2} function of civil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(1) scope of civil engineering according to the field of work, area of services &amp; type of the structure ::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09" y="4052013"/>
            <a:ext cx="2925071" cy="21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041400"/>
            <a:ext cx="6241816" cy="477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(1) building construction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(2) construction </a:t>
            </a:r>
            <a:r>
              <a:rPr lang="en-US" sz="2400" b="1" dirty="0"/>
              <a:t>o</a:t>
            </a:r>
            <a:r>
              <a:rPr lang="en-US" sz="2400" b="1" dirty="0" smtClean="0"/>
              <a:t>f heavy structures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(3) geotechnical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(4) transportation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(5) water resources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(6) environment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(7) town planning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91" y="962025"/>
            <a:ext cx="2945165" cy="39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399" y="642157"/>
            <a:ext cx="8010659" cy="1225281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lgerian" panose="04020705040A02060702" pitchFamily="82" charset="0"/>
              </a:rPr>
              <a:t>Scope of civil engineering according to the functions of civil engineering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95399" y="1867438"/>
            <a:ext cx="6241816" cy="419851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(1) surveying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(2) planning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(3) structural analysis &amp; design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(4) professional practice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    (a)</a:t>
            </a:r>
            <a:r>
              <a:rPr lang="en-US" sz="2400" b="1" dirty="0"/>
              <a:t> </a:t>
            </a:r>
            <a:r>
              <a:rPr lang="en-US" sz="2400" b="1" dirty="0" smtClean="0"/>
              <a:t>estimating                                                                               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     (b) costing &amp; accounts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     © valuation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    (d) contracts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04" y="1867438"/>
            <a:ext cx="4446308" cy="3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0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313645"/>
            <a:ext cx="6241816" cy="45029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dirty="0" smtClean="0"/>
              <a:t>(</a:t>
            </a:r>
            <a:r>
              <a:rPr lang="en-US" sz="2400" b="1" dirty="0" smtClean="0"/>
              <a:t>5) construction management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   (a) planning &amp; scheduling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 smtClean="0"/>
              <a:t>    (b) construction execution and supervision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 smtClean="0"/>
              <a:t>(6) quality control and research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 smtClean="0"/>
              <a:t>(7) maintenance of structure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83" y="540913"/>
            <a:ext cx="5491076" cy="28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4776" y="634403"/>
            <a:ext cx="9592732" cy="92394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[1] Building construction :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994776" y="2240924"/>
            <a:ext cx="8078886" cy="293638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Constructing residential building like apartment, tenements , flats , raw houses ,  bun glows , villas , quarters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Constructing public building like schools , colleges , government office , hospital , shopping complexes , hostel 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Constructing industrial buildings like workshops , ware houses, stores &amp; industrial sheds.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15" y="46518"/>
            <a:ext cx="2882588" cy="43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699" y="319402"/>
            <a:ext cx="9913393" cy="128917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[ 2 ] construction of heavy structure :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44640" y="1867436"/>
            <a:ext cx="7204656" cy="419851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Constructing bridges, dams, ports, airports, under water construction, tunnels, cofferdams, caissons, pipe foundation, well foundations etc. with advanced construction techniques.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It also includes study advanced techniques, modern equipment &amp; materials.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320687"/>
            <a:ext cx="3820732" cy="46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30" y="282052"/>
            <a:ext cx="9609666" cy="1057352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[3] geotechnical engineering :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730" y="1931830"/>
            <a:ext cx="9609666" cy="394093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Constructing several types of foundations like simple footing, well foundation, pile foundation, coffer dams &amp; foundations of machines subjected to vibrations is the main scope of geotechnical engineering.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It further includes constructing tunnels, earthen dames, earth work for highway &amp; railways. 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It also includes soil investigation &amp; soil testing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21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14" y="269172"/>
            <a:ext cx="9609666" cy="139220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[ 4 ] transportation engineering :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914" y="2304101"/>
            <a:ext cx="9609666" cy="385199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Constructing structures related to the transportation engineering like, roads railways, bridges, tunnels, ports, harbours, runways &amp; airports.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It also includes traffic engineering &amp; study of highway materials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733" y="307808"/>
            <a:ext cx="9609666" cy="116038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[ 5 ]  water resources engineering : 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3733" y="2136676"/>
            <a:ext cx="9609666" cy="40838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Constructing structures relating to water resources engineering like dams, barrages, canals, canal structures &amp; hydro power station.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It also includes irrigation methods, water shed management, rain water harvesting,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40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9" y="244699"/>
            <a:ext cx="9329669" cy="58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79" y="969253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Branches of civil Engineering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463" y="2472744"/>
            <a:ext cx="7946264" cy="3351609"/>
          </a:xfrm>
        </p:spPr>
        <p:txBody>
          <a:bodyPr/>
          <a:lstStyle/>
          <a:p>
            <a:r>
              <a:rPr lang="en-US" b="1" dirty="0" smtClean="0"/>
              <a:t>Civil engineering is a wide field and includes many types of structures such as residential buildings, public buildings , industrial buildings , roads , bridges , tunnels , railways , dams , canal structures , airports , harbours and ports , water treatment plant , waste water treatment plant water supply network and drainage network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914">
            <a:off x="9225866" y="3296101"/>
            <a:ext cx="2524259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1" y="336709"/>
            <a:ext cx="9609666" cy="136948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[ 6 ] Environmental engineering : 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501" y="2495777"/>
            <a:ext cx="8547099" cy="433334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Constructing structures relating to public health engineering like units of water treatment plan, water distribution network, under ground sump, over head tank, units of waste water treatment plan sewerage &amp; drainage system &amp; pumping station.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It also includes pollution control &amp; solid waste collection from the town &amp; its disposal.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4" y="-61533"/>
            <a:ext cx="3794975" cy="25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3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294215"/>
            <a:ext cx="9609666" cy="102658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[ 7 ] town planning 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201" y="1762652"/>
            <a:ext cx="7213599" cy="439684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Planning of the town by zoning of the lead , planning road network, planning other services like water supply &amp; drainage.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Preparing master plan of town planning schemes &amp; construction by building byelaws.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1" y="100277"/>
            <a:ext cx="4013200" cy="38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56" y="397960"/>
            <a:ext cx="9609666" cy="179144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Scope of civil engineering according to the functions of civil engineering :</a:t>
            </a:r>
            <a:br>
              <a:rPr lang="en-US" sz="3600" b="1" dirty="0" smtClean="0"/>
            </a:br>
            <a:r>
              <a:rPr lang="en-US" sz="3600" b="1" dirty="0" smtClean="0"/>
              <a:t>[ 1 ] surveying :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945" y="2342738"/>
            <a:ext cx="9609666" cy="404518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To carry out surveying for setting out of works &amp; for preparing map of land.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Leveling is carried out to measure levels &amp; to prepare contour map.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Measurements of distances &amp; angles are taken with the help of surveying instruments.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Map are useful for planning of the construction project.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479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703" y="385083"/>
            <a:ext cx="9609666" cy="127629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[ 2 ] planning :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0703" y="2162434"/>
            <a:ext cx="9609666" cy="426412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To carry out planning of the different units according to their functional needs.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Say for building are constructed to create living space &amp; roads are constructed for transportation of vehicles over them.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Technical feasibility study, economic viability study, environment impact analysis.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On the bases of the data collected &amp; map prepared by surveying, planning of project is made.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54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096" y="269172"/>
            <a:ext cx="9609666" cy="9414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[ 3 ] structural analysis &amp; design :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5249" y="1647279"/>
            <a:ext cx="7900114" cy="430276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To carry out structural design of the structure by selecting the type of material like concrete or steel &amp; fixing the size &amp; shape of various structural components like slab, beam column etc. structural  analysis is required prior to the designing of the structure.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33566"/>
            <a:ext cx="9609666" cy="1108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[ 4 ] professional practices :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1904856"/>
            <a:ext cx="9175123" cy="385199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( A ) Estimating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To prepare estimate of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Estimates are prepared from data of drawings , specifications, rates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procedure for preparing estimate is know as estimating.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32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33567"/>
            <a:ext cx="9609666" cy="1121746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( B ) costing &amp; accounts:</a:t>
            </a:r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2020766"/>
            <a:ext cx="7153140" cy="382624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To carry out costing to know the actual expenditure in the payment of bills to the contractor , &amp; many other expenditure , during construction of the work.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4513"/>
          <a:stretch/>
        </p:blipFill>
        <p:spPr>
          <a:xfrm>
            <a:off x="8654603" y="0"/>
            <a:ext cx="3537397" cy="32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72204"/>
            <a:ext cx="9609666" cy="118614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( C ) valuation :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2046523"/>
            <a:ext cx="9609666" cy="372321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To carry out valuation of the property like land or land with building.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Valuation is carried out for the purpose of  knowing the fair &amp; just price or market value of the property for the purpose of sales purchases, insurance, taking loans &amp; other purpose.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32" y="552507"/>
            <a:ext cx="9609666" cy="105735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( D ) contracts :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8432" y="2162433"/>
            <a:ext cx="6676622" cy="404518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To carry out the construction of work through contractor according to the contract.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On the bases of the contractor s qualification, past performance &amp; rates filled in the tender papers, work is allocated to the contractor.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58" y="-25758"/>
            <a:ext cx="4083542" cy="42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748"/>
            <a:ext cx="9609666" cy="1018714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( 4 ) construction management 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1595763"/>
            <a:ext cx="9609666" cy="481791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( a ) planning &amp; scheduling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To carry out project planning &amp;prepare different schedules. Scheduling is the procedure of fixing the order of execution of different activities during construction.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For preparing  schedules methods like bar chart &amp; critical path methods are generally used. 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Economic analysis is also carried out know the economic viability &amp; to select one alternative among several other options</a:t>
            </a:r>
          </a:p>
        </p:txBody>
      </p:sp>
    </p:spTree>
    <p:extLst>
      <p:ext uri="{BB962C8B-B14F-4D97-AF65-F5344CB8AC3E}">
        <p14:creationId xmlns:p14="http://schemas.microsoft.com/office/powerpoint/2010/main" val="56923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21659">
            <a:off x="1287362" y="1193250"/>
            <a:ext cx="9770555" cy="36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5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10840"/>
            <a:ext cx="9609666" cy="566738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( B ) construction execution &amp; supervision :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1570006"/>
            <a:ext cx="9609666" cy="47406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To  carry out the actual execution of the construction of the structure &amp; supervise the progress of the work as per plan, design &amp; specification &amp; condition of the contract.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During the actual construction engineer has to provide technical guidance to the contractor &amp; monitor the progress.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Management practices during construction also includes handling of the equipments &amp; material store. It also includes observing labour laws &amp; safety precautions.</a:t>
            </a:r>
          </a:p>
        </p:txBody>
      </p:sp>
    </p:spTree>
    <p:extLst>
      <p:ext uri="{BB962C8B-B14F-4D97-AF65-F5344CB8AC3E}">
        <p14:creationId xmlns:p14="http://schemas.microsoft.com/office/powerpoint/2010/main" val="360882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457">
            <a:off x="5988474" y="2228957"/>
            <a:ext cx="5933270" cy="42157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7" y="499953"/>
            <a:ext cx="3430141" cy="5154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01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Thank you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5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912" y="750312"/>
            <a:ext cx="9601196" cy="1303867"/>
          </a:xfrm>
        </p:spPr>
        <p:txBody>
          <a:bodyPr>
            <a:noAutofit/>
          </a:bodyPr>
          <a:lstStyle/>
          <a:p>
            <a:r>
              <a:rPr lang="en-US" sz="3200" dirty="0"/>
              <a:t>. </a:t>
            </a:r>
            <a:r>
              <a:rPr lang="en-US" sz="3200" dirty="0">
                <a:latin typeface="Algerian" panose="04020705040A02060702" pitchFamily="82" charset="0"/>
              </a:rPr>
              <a:t>According to the types of structure and activities carried out, main branches of civil engineering are classified as follows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664" y="2462243"/>
            <a:ext cx="9208394" cy="3657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(1) surveying &amp; levelling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(2) buildings, planning &amp; construction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(3) advanced construction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(4) structural engineering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(5) geotechnical engineering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(6) water resources engineering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(7) transportation engineering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(8) environmental engineering</a:t>
            </a:r>
          </a:p>
          <a:p>
            <a:r>
              <a:rPr lang="en-US" b="1" dirty="0" smtClean="0">
                <a:latin typeface="+mj-lt"/>
                <a:cs typeface="Andalus" panose="02020603050405020304" pitchFamily="18" charset="-78"/>
              </a:rPr>
              <a:t>(9) town planning</a:t>
            </a:r>
            <a:endParaRPr lang="en-US" b="1" dirty="0"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2694874"/>
            <a:ext cx="5208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02218" y="1610098"/>
            <a:ext cx="9601196" cy="77917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(1)</a:t>
            </a:r>
            <a:r>
              <a:rPr lang="en-US" sz="4800" b="1" dirty="0" smtClean="0"/>
              <a:t> </a:t>
            </a:r>
            <a:r>
              <a:rPr lang="en-US" sz="3200" b="1" dirty="0"/>
              <a:t>surveying &amp; levelling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02218" y="2827388"/>
            <a:ext cx="9601196" cy="3318936"/>
          </a:xfrm>
        </p:spPr>
        <p:txBody>
          <a:bodyPr/>
          <a:lstStyle/>
          <a:p>
            <a:r>
              <a:rPr lang="en-US" b="1" dirty="0" smtClean="0"/>
              <a:t>Surveying includes measurements of distances and  angle in horizontal and vertical planes , while levelling is the measurement of heights in vertical plane.</a:t>
            </a:r>
          </a:p>
          <a:p>
            <a:pPr marL="0" indent="0">
              <a:buNone/>
            </a:pPr>
            <a:r>
              <a:rPr lang="en-US" b="1" dirty="0"/>
              <a:t>(2) buildings, planning &amp; </a:t>
            </a:r>
            <a:r>
              <a:rPr lang="en-US" b="1" dirty="0" smtClean="0"/>
              <a:t>construction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Building are planned according to the fundamental principles of planning and bye – laws of local municipal bodies.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2" y="479007"/>
            <a:ext cx="6200304" cy="22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r="179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69701" y="875763"/>
            <a:ext cx="6867514" cy="457200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>
                <a:latin typeface="Algerian" panose="04020705040A02060702" pitchFamily="82" charset="0"/>
              </a:rPr>
              <a:t>(3) Advance construction</a:t>
            </a:r>
            <a:br>
              <a:rPr lang="en-US" sz="2400" dirty="0">
                <a:latin typeface="Algerian" panose="04020705040A02060702" pitchFamily="82" charset="0"/>
              </a:rPr>
            </a:br>
            <a:endParaRPr lang="en-US" sz="2400" dirty="0" smtClean="0">
              <a:latin typeface="Algerian" panose="04020705040A02060702" pitchFamily="8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b="1" dirty="0"/>
              <a:t>construction of dams, </a:t>
            </a:r>
            <a:r>
              <a:rPr lang="en-US" sz="2400" b="1" dirty="0" smtClean="0"/>
              <a:t>bridges , tunnels, ports etc . requires </a:t>
            </a:r>
            <a:r>
              <a:rPr lang="en-US" sz="2400" b="1" dirty="0"/>
              <a:t>server advanced techniques of construction</a:t>
            </a:r>
            <a:r>
              <a:rPr lang="en-US" sz="2400" b="1" dirty="0" smtClean="0"/>
              <a:t>.</a:t>
            </a:r>
            <a:endParaRPr lang="en-US" sz="3600" b="1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lgerian" panose="04020705040A02060702" pitchFamily="82" charset="0"/>
              </a:rPr>
              <a:t>(4) structural engineering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800" b="1" dirty="0" smtClean="0"/>
              <a:t>This branches of civil engineering deals with the structural analysis &amp; design of structures.</a:t>
            </a:r>
          </a:p>
        </p:txBody>
      </p:sp>
    </p:spTree>
    <p:extLst>
      <p:ext uri="{BB962C8B-B14F-4D97-AF65-F5344CB8AC3E}">
        <p14:creationId xmlns:p14="http://schemas.microsoft.com/office/powerpoint/2010/main" val="330395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r="7554"/>
          <a:stretch>
            <a:fillRect/>
          </a:stretch>
        </p:blipFill>
        <p:spPr>
          <a:xfrm>
            <a:off x="7695585" y="3140656"/>
            <a:ext cx="3063347" cy="29768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92" y="1056068"/>
            <a:ext cx="6241816" cy="4683259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lgerian" panose="04020705040A02060702" pitchFamily="82" charset="0"/>
              </a:rPr>
              <a:t>(5) geotechnical engineering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/>
              <a:t>geotechnical engineering is that field of civil engineering which deals with soil investigation &amp; design of proper foundations of structures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lgerian" panose="04020705040A02060702" pitchFamily="82" charset="0"/>
              </a:rPr>
              <a:t>(6)water resources engineering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1" dirty="0" smtClean="0"/>
              <a:t>Water resources engineering means measurements , utilization,&amp; development  of water resources for agriculture , municipal &amp; power generation purpose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33" y="609936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795" y="373978"/>
            <a:ext cx="6902998" cy="47752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(7) transportation engineering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transportation </a:t>
            </a:r>
            <a:r>
              <a:rPr lang="en-US" sz="2800" dirty="0" smtClean="0">
                <a:solidFill>
                  <a:schemeClr val="tx1"/>
                </a:solidFill>
              </a:rPr>
              <a:t>engineering means movement of passengers &amp; goods by means of vehicles on land, ships on water &amp; aircraft in air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(8) environmental engineering 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environmental </a:t>
            </a:r>
            <a:r>
              <a:rPr lang="en-US" sz="2800" dirty="0">
                <a:solidFill>
                  <a:schemeClr val="tx1"/>
                </a:solidFill>
              </a:rPr>
              <a:t>engineering </a:t>
            </a:r>
            <a:r>
              <a:rPr lang="en-US" sz="2800" dirty="0" smtClean="0">
                <a:solidFill>
                  <a:schemeClr val="tx1"/>
                </a:solidFill>
              </a:rPr>
              <a:t>deals with pollution control &amp; public healty engineering.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Major environmental problems which mankind is facing now are pollution of environment , global warming, acid rain depletion of ozone layer &amp; depletion in natural resources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15" y="951158"/>
            <a:ext cx="4047827" cy="36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004" y="1041400"/>
            <a:ext cx="6241816" cy="4775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lgerian" panose="04020705040A02060702" pitchFamily="82" charset="0"/>
              </a:rPr>
              <a:t>(9) town planning</a:t>
            </a:r>
            <a:endParaRPr lang="en-US" sz="3200" dirty="0">
              <a:latin typeface="Algerian" panose="04020705040A02060702" pitchFamily="8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town </a:t>
            </a:r>
            <a:r>
              <a:rPr lang="en-US" sz="3200" dirty="0" smtClean="0"/>
              <a:t>planning</a:t>
            </a:r>
            <a:r>
              <a:rPr lang="en-US" sz="2800" dirty="0" smtClean="0"/>
              <a:t> means planned and controlled growth of town by diving land of the town in to the different land use zones &amp; regulating building construction to provide better environment for the people of the town.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Planning of a very large area covering several towns &amp; villages is known as regional planning.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3937">
            <a:off x="7444612" y="1092692"/>
            <a:ext cx="4494947" cy="24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</TotalTime>
  <Words>1462</Words>
  <Application>Microsoft Office PowerPoint</Application>
  <PresentationFormat>Widescreen</PresentationFormat>
  <Paragraphs>122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Algerian</vt:lpstr>
      <vt:lpstr>Andalus</vt:lpstr>
      <vt:lpstr>Arial</vt:lpstr>
      <vt:lpstr>Garamond</vt:lpstr>
      <vt:lpstr>Wingdings</vt:lpstr>
      <vt:lpstr>Organic</vt:lpstr>
      <vt:lpstr>Civil engineering branches &amp; scopes</vt:lpstr>
      <vt:lpstr>Branches of civil Engineering</vt:lpstr>
      <vt:lpstr>PowerPoint Presentation</vt:lpstr>
      <vt:lpstr>. According to the types of structure and activities carried out, main branches of civil engineering are classified as follows</vt:lpstr>
      <vt:lpstr>(1) surveying &amp; levelling </vt:lpstr>
      <vt:lpstr>PowerPoint Presentation</vt:lpstr>
      <vt:lpstr>PowerPoint Presentation</vt:lpstr>
      <vt:lpstr>PowerPoint Presentation</vt:lpstr>
      <vt:lpstr>PowerPoint Presentation</vt:lpstr>
      <vt:lpstr> scope of civil engineering</vt:lpstr>
      <vt:lpstr>PowerPoint Presentation</vt:lpstr>
      <vt:lpstr>Scope of civil engineering according to the functions of civil engineering</vt:lpstr>
      <vt:lpstr>PowerPoint Presentation</vt:lpstr>
      <vt:lpstr>[1] Building construction :</vt:lpstr>
      <vt:lpstr>[ 2 ] construction of heavy structure :</vt:lpstr>
      <vt:lpstr>[3] geotechnical engineering :</vt:lpstr>
      <vt:lpstr>[ 4 ] transportation engineering :</vt:lpstr>
      <vt:lpstr>[ 5 ]  water resources engineering : </vt:lpstr>
      <vt:lpstr>PowerPoint Presentation</vt:lpstr>
      <vt:lpstr>[ 6 ] Environmental engineering : </vt:lpstr>
      <vt:lpstr>[ 7 ] town planning :</vt:lpstr>
      <vt:lpstr>Scope of civil engineering according to the functions of civil engineering : [ 1 ] surveying :</vt:lpstr>
      <vt:lpstr>[ 2 ] planning :</vt:lpstr>
      <vt:lpstr>[ 3 ] structural analysis &amp; design :</vt:lpstr>
      <vt:lpstr>[ 4 ] professional practices :</vt:lpstr>
      <vt:lpstr>( B ) costing &amp; accounts:</vt:lpstr>
      <vt:lpstr>( C ) valuation :</vt:lpstr>
      <vt:lpstr>( D ) contracts :</vt:lpstr>
      <vt:lpstr>( 4 ) construction management :</vt:lpstr>
      <vt:lpstr>( B ) construction execution &amp; supervision :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Ciliv engineering branches &amp; scops</dc:title>
  <dc:creator>Nandpal</dc:creator>
  <cp:lastModifiedBy>Nandpal</cp:lastModifiedBy>
  <cp:revision>47</cp:revision>
  <dcterms:created xsi:type="dcterms:W3CDTF">2013-09-18T10:26:01Z</dcterms:created>
  <dcterms:modified xsi:type="dcterms:W3CDTF">2013-11-17T17:05:35Z</dcterms:modified>
</cp:coreProperties>
</file>